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2801600" cy="9601200" type="A3"/>
  <p:notesSz cx="9144000" cy="6858000"/>
  <p:defaultTextStyle>
    <a:defPPr>
      <a:defRPr lang="ru-RU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5" autoAdjust="0"/>
    <p:restoredTop sz="98998" autoAdjust="0"/>
  </p:normalViewPr>
  <p:slideViewPr>
    <p:cSldViewPr snapToGrid="0">
      <p:cViewPr>
        <p:scale>
          <a:sx n="66" d="100"/>
          <a:sy n="66" d="100"/>
        </p:scale>
        <p:origin x="-774" y="684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0047D6-14B7-4BA9-8F1A-E7B557911646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F993C-EDAB-430E-B406-33B7FE0624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F993C-EDAB-430E-B406-33B7FE06241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0842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2453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8889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9006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4868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5903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3764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1682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3458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797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78BB-E3C6-43CC-B9B6-D81D7481851D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70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678BB-E3C6-43CC-B9B6-D81D7481851D}" type="datetimeFigureOut">
              <a:rPr lang="ru-RU" smtClean="0"/>
              <a:pPr/>
              <a:t>22.08.2023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4CC8A-C74A-427C-B4F6-7C72392DC5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42103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image" Target="../media/image2.jpe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расивые фоны для афиши (54 фото)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57" t="406" r="1021" b="60348"/>
          <a:stretch/>
        </p:blipFill>
        <p:spPr bwMode="auto">
          <a:xfrm>
            <a:off x="0" y="-246743"/>
            <a:ext cx="12801600" cy="984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Картинки по запросу &quot;афиша  png&quot;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5835"/>
          <a:stretch/>
        </p:blipFill>
        <p:spPr bwMode="auto">
          <a:xfrm>
            <a:off x="659567" y="0"/>
            <a:ext cx="3805422" cy="1008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2171" y="928914"/>
            <a:ext cx="397691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SemiLight" panose="020B0502040204020203" pitchFamily="34" charset="0"/>
              </a:rPr>
              <a:t>18 сентября</a:t>
            </a:r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SemiLight" panose="020B0502040204020203" pitchFamily="34" charset="0"/>
              </a:rPr>
              <a:t> – 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SemiLight" panose="020B0502040204020203" pitchFamily="34" charset="0"/>
              </a:rPr>
              <a:t>24 сентября</a:t>
            </a:r>
            <a:endParaRPr lang="ru-R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hnschrift SemiLight" panose="020B0502040204020203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0214" y="1299767"/>
            <a:ext cx="3638240" cy="3231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" b="1" u="sng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Культурно – досуговые учреждения</a:t>
            </a:r>
            <a:endParaRPr lang="ru-RU" sz="1500" b="1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611244" y="217714"/>
            <a:ext cx="769442" cy="3231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" b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Музей</a:t>
            </a:r>
            <a:endParaRPr lang="ru-RU" sz="1500" b="1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55333733"/>
              </p:ext>
            </p:extLst>
          </p:nvPr>
        </p:nvGraphicFramePr>
        <p:xfrm>
          <a:off x="8389258" y="3599497"/>
          <a:ext cx="3672114" cy="7569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49176">
                  <a:extLst>
                    <a:ext uri="{9D8B030D-6E8A-4147-A177-3AD203B41FA5}">
                      <a16:colId xmlns:a16="http://schemas.microsoft.com/office/drawing/2014/main" xmlns="" val="2631166901"/>
                    </a:ext>
                  </a:extLst>
                </a:gridCol>
                <a:gridCol w="2622938">
                  <a:extLst>
                    <a:ext uri="{9D8B030D-6E8A-4147-A177-3AD203B41FA5}">
                      <a16:colId xmlns:a16="http://schemas.microsoft.com/office/drawing/2014/main" xmlns="" val="587162867"/>
                    </a:ext>
                  </a:extLst>
                </a:gridCol>
              </a:tblGrid>
              <a:tr h="17118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</a:t>
                      </a:r>
                      <a:r>
                        <a:rPr lang="ru-RU" sz="1200" b="1" u="sng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Абрамовский СДК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1583442"/>
                  </a:ext>
                </a:extLst>
              </a:tr>
              <a:tr h="5466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23 сентября                 19-00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«Звездная карусель»,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развлекательная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4" name="Таблица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97753715"/>
              </p:ext>
            </p:extLst>
          </p:nvPr>
        </p:nvGraphicFramePr>
        <p:xfrm>
          <a:off x="11016343" y="674559"/>
          <a:ext cx="1785257" cy="7254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85257">
                  <a:extLst>
                    <a:ext uri="{9D8B030D-6E8A-4147-A177-3AD203B41FA5}">
                      <a16:colId xmlns:a16="http://schemas.microsoft.com/office/drawing/2014/main" xmlns="" val="2631166901"/>
                    </a:ext>
                  </a:extLst>
                </a:gridCol>
              </a:tblGrid>
              <a:tr h="588184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Режим</a:t>
                      </a:r>
                      <a:r>
                        <a:rPr lang="ru-RU" sz="13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работы 09.00-18.00 Выходной день суббота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1583442"/>
                  </a:ext>
                </a:extLst>
              </a:tr>
            </a:tbl>
          </a:graphicData>
        </a:graphic>
      </p:graphicFrame>
      <p:sp>
        <p:nvSpPr>
          <p:cNvPr id="49" name="Прямоугольник 48"/>
          <p:cNvSpPr/>
          <p:nvPr/>
        </p:nvSpPr>
        <p:spPr>
          <a:xfrm>
            <a:off x="11477198" y="1286327"/>
            <a:ext cx="1324402" cy="3231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" b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Библиотеки</a:t>
            </a:r>
            <a:endParaRPr lang="ru-RU" sz="1500" b="1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0" name="Picture 16" descr="Картинки по запросу &quot;книга png&quot;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02507" y="1494971"/>
            <a:ext cx="358248" cy="324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1" name="Таблица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74143004"/>
              </p:ext>
            </p:extLst>
          </p:nvPr>
        </p:nvGraphicFramePr>
        <p:xfrm>
          <a:off x="11002315" y="1849750"/>
          <a:ext cx="1799285" cy="5711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9285">
                  <a:extLst>
                    <a:ext uri="{9D8B030D-6E8A-4147-A177-3AD203B41FA5}">
                      <a16:colId xmlns:a16="http://schemas.microsoft.com/office/drawing/2014/main" xmlns="" val="2631166901"/>
                    </a:ext>
                  </a:extLst>
                </a:gridCol>
              </a:tblGrid>
              <a:tr h="571104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Режим работы                                         09.00 -18.00                     Выходной день суббота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1583442"/>
                  </a:ext>
                </a:extLst>
              </a:tr>
            </a:tbl>
          </a:graphicData>
        </a:graphic>
      </p:graphicFrame>
      <p:pic>
        <p:nvPicPr>
          <p:cNvPr id="52" name="Picture 18" descr="Картинки по запросу &quot;картина png&quot;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917866" y="267810"/>
            <a:ext cx="285796" cy="321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Прямоугольник 56"/>
          <p:cNvSpPr/>
          <p:nvPr/>
        </p:nvSpPr>
        <p:spPr>
          <a:xfrm>
            <a:off x="11684399" y="2391554"/>
            <a:ext cx="652744" cy="3231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" b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Кино</a:t>
            </a:r>
            <a:endParaRPr lang="ru-RU" sz="1500" b="1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8" name="Picture 6" descr="Картинки по запросу &quot;Кино png&quot;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059886" y="2369819"/>
            <a:ext cx="362743" cy="362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9" name="Таблица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8973190"/>
              </p:ext>
            </p:extLst>
          </p:nvPr>
        </p:nvGraphicFramePr>
        <p:xfrm>
          <a:off x="11002315" y="2801258"/>
          <a:ext cx="1799285" cy="8239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9285">
                  <a:extLst>
                    <a:ext uri="{9D8B030D-6E8A-4147-A177-3AD203B41FA5}">
                      <a16:colId xmlns:a16="http://schemas.microsoft.com/office/drawing/2014/main" xmlns="" val="2631166901"/>
                    </a:ext>
                  </a:extLst>
                </a:gridCol>
              </a:tblGrid>
              <a:tr h="82399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8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 Программы </a:t>
                      </a:r>
                    </a:p>
                    <a:p>
                      <a:pPr marL="0" indent="0" algn="ctr">
                        <a:lnSpc>
                          <a:spcPct val="8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ru-RU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Кинопоказов представлены на информационных ресурсах учреждений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1583442"/>
                  </a:ext>
                </a:extLst>
              </a:tr>
            </a:tbl>
          </a:graphicData>
        </a:graphic>
      </p:graphicFrame>
      <p:pic>
        <p:nvPicPr>
          <p:cNvPr id="32" name="Picture 19" descr="Картинки по запросу &quot;культура png&quot;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8909" y="7663543"/>
            <a:ext cx="2131459" cy="193765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5" name="Таблица 54"/>
          <p:cNvGraphicFramePr>
            <a:graphicFrameLocks noGrp="1"/>
          </p:cNvGraphicFramePr>
          <p:nvPr/>
        </p:nvGraphicFramePr>
        <p:xfrm>
          <a:off x="4971500" y="0"/>
          <a:ext cx="3505074" cy="2804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0507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«Майнский район»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1" name="Таблица 30"/>
          <p:cNvGraphicFramePr>
            <a:graphicFrameLocks noGrp="1"/>
          </p:cNvGraphicFramePr>
          <p:nvPr/>
        </p:nvGraphicFramePr>
        <p:xfrm>
          <a:off x="217715" y="3295762"/>
          <a:ext cx="4107543" cy="18795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0906"/>
                <a:gridCol w="3126637"/>
              </a:tblGrid>
              <a:tr h="19428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Тагайский</a:t>
                      </a: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ЦКиД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8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21 сентября                 15-00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«Куликовская битва»,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викторина ко Дню воинской славы РФ.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24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22 сентября                 15-00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«Листопад», 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мастер – класс.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8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23 сентября                 20-00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«Осенний танец закружит»,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танцевальная программа.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8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24 сентября                 16-00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«Разноцветный дождь»,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детская дискотека.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0" name="Таблица 39"/>
          <p:cNvGraphicFramePr>
            <a:graphicFrameLocks noGrp="1"/>
          </p:cNvGraphicFramePr>
          <p:nvPr/>
        </p:nvGraphicFramePr>
        <p:xfrm>
          <a:off x="4746171" y="1708047"/>
          <a:ext cx="4107543" cy="14447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1122"/>
                <a:gridCol w="2906421"/>
              </a:tblGrid>
              <a:tr h="150003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Ст. </a:t>
                      </a:r>
                      <a:r>
                        <a:rPr lang="ru-RU" sz="1200" b="1" u="sng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Матюнинский</a:t>
                      </a:r>
                      <a:r>
                        <a:rPr lang="ru-RU" sz="1200" b="1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СДК </a:t>
                      </a:r>
                      <a:endParaRPr lang="ru-RU" sz="120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450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23 сентября                 20-00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«Музыка нас связала»,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дискотека.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16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24 сентября                 17-00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«Полёт в страну Весельяндию»,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игровая программа.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50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24 сентября                 20-00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«Люди танца»,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дискотека.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174171" y="6444343"/>
          <a:ext cx="3998686" cy="14447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1355"/>
                <a:gridCol w="3037331"/>
              </a:tblGrid>
              <a:tr h="178213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u="sng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Игнатовский</a:t>
                      </a:r>
                      <a:r>
                        <a:rPr lang="ru-RU" sz="1200" b="1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ДК  </a:t>
                      </a:r>
                      <a:endParaRPr lang="ru-RU" sz="120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98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19 сентября                 12-00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200" b="1" spc="3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Подари частичку тепла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мастер – класс по бумажной пластике к Дню мира.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98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24 сентября                 12-00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«С песней по жизни»,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выездной концерт «Ворожеи».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98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24 сентября                 20-00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«Танцы, танцы, танцы»,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музыкальная программа для молодёжи.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4194629" y="4035696"/>
          <a:ext cx="4063999" cy="14721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0705"/>
                <a:gridCol w="2973294"/>
              </a:tblGrid>
              <a:tr h="19657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Сосновский  СДК 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07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20 сентября                 19-00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Льётся музыка»,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музыкальная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07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21 сентября                 18-00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«Голубь мира»,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мастер – класс оригами ко Дню мира.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31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23 сентября                 19-00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«Танцы, танцы, танцы»,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музыкальная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29" name="Таблица 28"/>
          <p:cNvGraphicFramePr>
            <a:graphicFrameLocks noGrp="1"/>
          </p:cNvGraphicFramePr>
          <p:nvPr/>
        </p:nvGraphicFramePr>
        <p:xfrm>
          <a:off x="188689" y="5186747"/>
          <a:ext cx="4107540" cy="10241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7397"/>
                <a:gridCol w="3070143"/>
              </a:tblGrid>
              <a:tr h="162864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Выровский  СДК</a:t>
                      </a:r>
                      <a:endParaRPr lang="ru-RU" sz="120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328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23 сентября                 20-00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«Вальс листьев», 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развлекательная программа.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1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24 сентября                 20-00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«Осенняя улыбка»,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игровая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3" name="Таблица 32"/>
          <p:cNvGraphicFramePr>
            <a:graphicFrameLocks noGrp="1"/>
          </p:cNvGraphicFramePr>
          <p:nvPr/>
        </p:nvGraphicFramePr>
        <p:xfrm>
          <a:off x="4862288" y="547622"/>
          <a:ext cx="4107541" cy="9975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9598"/>
                <a:gridCol w="3097943"/>
              </a:tblGrid>
              <a:tr h="175122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u="sng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ДК р.п. Майна (пос. Сельхозтехника)</a:t>
                      </a:r>
                      <a:endParaRPr lang="ru-RU" sz="1200" b="1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84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23 сентября                 20-00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«Осенняя вечеринка»,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развлекательная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27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24 сентября                 12-00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«Кружится листик золотой»,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праздничная программа для детей.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4" name="Таблица 33"/>
          <p:cNvGraphicFramePr>
            <a:graphicFrameLocks noGrp="1"/>
          </p:cNvGraphicFramePr>
          <p:nvPr/>
        </p:nvGraphicFramePr>
        <p:xfrm>
          <a:off x="217715" y="1785259"/>
          <a:ext cx="4267200" cy="15489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9077"/>
                <a:gridCol w="3308123"/>
              </a:tblGrid>
              <a:tr h="157015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u="sng" dirty="0" smtClean="0">
                          <a:latin typeface="Times New Roman" pitchFamily="18" charset="0"/>
                          <a:cs typeface="Times New Roman" pitchFamily="18" charset="0"/>
                        </a:rPr>
                        <a:t>МУК «Майнский межпоселенческий центр культуры»</a:t>
                      </a:r>
                      <a:endParaRPr lang="ru-RU" sz="1200" b="1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9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21 сентября                 15-00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«Лиса и Медведь»</a:t>
                      </a: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кукольный спектакль   по мотивам мордовской народной сказки.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9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21 сентября                 15-30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«Давайте дружить»,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 игра - знакомство с мордовской культурой.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1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23 сентября                 20-00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«Мы на драйве, мы на позитиве!»,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музыкальный конкурс.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4238172" y="5805713"/>
          <a:ext cx="4049486" cy="15086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0554"/>
                <a:gridCol w="2978932"/>
              </a:tblGrid>
              <a:tr h="24674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СДК с. </a:t>
                      </a:r>
                      <a:r>
                        <a:rPr lang="ru-RU" sz="1200" b="1" u="sng" baseline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Репьека</a:t>
                      </a: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Колхозная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31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22 сентября                 14-00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«Музыка Осени»,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танцевальная программа.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31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23 сентября                 19-00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«Страна </a:t>
                      </a:r>
                      <a:r>
                        <a:rPr lang="ru-RU" sz="1200" b="1" dirty="0" err="1">
                          <a:latin typeface="Times New Roman"/>
                          <a:ea typeface="Calibri"/>
                          <a:cs typeface="Times New Roman"/>
                        </a:rPr>
                        <a:t>сообразилия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игровая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31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24 сентября                 19-00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«В шашки поиграем?»,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игровая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9" name="Таблица 38"/>
          <p:cNvGraphicFramePr>
            <a:graphicFrameLocks noGrp="1"/>
          </p:cNvGraphicFramePr>
          <p:nvPr/>
        </p:nvGraphicFramePr>
        <p:xfrm>
          <a:off x="246742" y="8070958"/>
          <a:ext cx="3860799" cy="6309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7943"/>
                <a:gridCol w="2902856"/>
              </a:tblGrid>
              <a:tr h="19368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Загоскинский СДК 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0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22 сентября                 11-00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«Ларец мудрых сказок»,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игровая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0" name="Таблица 29"/>
          <p:cNvGraphicFramePr>
            <a:graphicFrameLocks noGrp="1"/>
          </p:cNvGraphicFramePr>
          <p:nvPr/>
        </p:nvGraphicFramePr>
        <p:xfrm>
          <a:off x="8447314" y="5806437"/>
          <a:ext cx="3686628" cy="6309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8143"/>
                <a:gridCol w="2658485"/>
              </a:tblGrid>
              <a:tr h="18203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СДК с. Большое </a:t>
                      </a:r>
                      <a:r>
                        <a:rPr lang="ru-RU" sz="1200" b="1" u="sng" baseline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Жеребятниково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3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23 сентября                 19-00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«Скучать не будем»,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танцевальный вечер.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4267200" y="3291115"/>
          <a:ext cx="4107543" cy="6309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3721"/>
                <a:gridCol w="3103822"/>
              </a:tblGrid>
              <a:tr h="20138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Полбинская</a:t>
                      </a: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СДК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27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23 сентября                 19-00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«Шире круг»,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дискотека.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8" name="Таблица 37"/>
          <p:cNvGraphicFramePr>
            <a:graphicFrameLocks noGrp="1"/>
          </p:cNvGraphicFramePr>
          <p:nvPr/>
        </p:nvGraphicFramePr>
        <p:xfrm>
          <a:off x="4136573" y="7529290"/>
          <a:ext cx="4180114" cy="1200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0170"/>
                <a:gridCol w="2989944"/>
              </a:tblGrid>
              <a:tr h="21581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Сельский клуб п. Родниковые Пруды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91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23 сентября                 19-30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«Диско – бум!»,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танцевальная программа.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72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23 сентября                 18-00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«И пусть гуляет осень во дворе!»,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вечер отдыха.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5" name="Таблица 34"/>
          <p:cNvGraphicFramePr>
            <a:graphicFrameLocks noGrp="1"/>
          </p:cNvGraphicFramePr>
          <p:nvPr/>
        </p:nvGraphicFramePr>
        <p:xfrm>
          <a:off x="8316686" y="6531865"/>
          <a:ext cx="3933371" cy="9575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6971"/>
                <a:gridCol w="2946400"/>
              </a:tblGrid>
              <a:tr h="31050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</a:t>
                      </a:r>
                      <a:r>
                        <a:rPr lang="ru-RU" sz="1200" b="1" u="sng" baseline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Чирикеевский</a:t>
                      </a: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сельский клуб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6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20 сентября                 14-00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«Загадки осени»,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конкурсная программа.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3" name="Таблица 42"/>
          <p:cNvGraphicFramePr>
            <a:graphicFrameLocks noGrp="1"/>
          </p:cNvGraphicFramePr>
          <p:nvPr/>
        </p:nvGraphicFramePr>
        <p:xfrm>
          <a:off x="8418286" y="4423227"/>
          <a:ext cx="3773713" cy="12618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3862"/>
                <a:gridCol w="2799851"/>
              </a:tblGrid>
              <a:tr h="19685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Березовский  СДК 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43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18 сентября                 17-00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«Светлый мир народной культуры»,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 посиделки.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81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22 сентября                 17-00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«А годы летят словно птицы»,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музыкальная гостиная в рамках месячника «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Сентябриада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».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6" name="Таблица 35"/>
          <p:cNvGraphicFramePr>
            <a:graphicFrameLocks noGrp="1"/>
          </p:cNvGraphicFramePr>
          <p:nvPr/>
        </p:nvGraphicFramePr>
        <p:xfrm>
          <a:off x="8389257" y="7276623"/>
          <a:ext cx="3744686" cy="6563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6371"/>
                <a:gridCol w="2778315"/>
              </a:tblGrid>
              <a:tr h="19627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baseline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Вязовский</a:t>
                      </a: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СДК </a:t>
                      </a:r>
                      <a:endParaRPr lang="ru-RU" sz="1200" b="1" u="sng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59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23 сентября                 19-00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solidFill>
                            <a:srgbClr val="1D1B11"/>
                          </a:solidFill>
                          <a:latin typeface="Times New Roman"/>
                          <a:ea typeface="Lucida Sans Unicode"/>
                        </a:rPr>
                        <a:t>«Мелодии осени»,</a:t>
                      </a:r>
                      <a:r>
                        <a:rPr lang="ru-RU" sz="1200" kern="50" dirty="0">
                          <a:solidFill>
                            <a:srgbClr val="1D1B11"/>
                          </a:solidFill>
                          <a:latin typeface="Times New Roman"/>
                          <a:ea typeface="Lucida Sans Unicode"/>
                        </a:rPr>
                        <a:t>  танцевальная программа.</a:t>
                      </a:r>
                      <a:endParaRPr lang="ru-RU" sz="1200" kern="50" dirty="0">
                        <a:latin typeface="Times New Roman"/>
                        <a:ea typeface="Lucida Sans Unicode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7705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4924</TotalTime>
  <Words>494</Words>
  <Application>Microsoft Office PowerPoint</Application>
  <PresentationFormat>A3 (297x420 мм)</PresentationFormat>
  <Paragraphs>93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ВКС</dc:creator>
  <cp:lastModifiedBy>Наташа</cp:lastModifiedBy>
  <cp:revision>886</cp:revision>
  <dcterms:created xsi:type="dcterms:W3CDTF">2021-02-07T14:01:12Z</dcterms:created>
  <dcterms:modified xsi:type="dcterms:W3CDTF">2023-08-22T11:13:42Z</dcterms:modified>
</cp:coreProperties>
</file>